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3"/>
    <p:restoredTop sz="94690"/>
  </p:normalViewPr>
  <p:slideViewPr>
    <p:cSldViewPr snapToGrid="0" snapToObjects="1">
      <p:cViewPr varScale="1">
        <p:scale>
          <a:sx n="26" d="100"/>
          <a:sy n="26" d="100"/>
        </p:scale>
        <p:origin x="1356" y="21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03548" y="6183804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0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562" y="18049221"/>
            <a:ext cx="5768609" cy="662321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607" y="21295899"/>
            <a:ext cx="9201894" cy="6901420"/>
          </a:xfrm>
          <a:prstGeom prst="rect">
            <a:avLst/>
          </a:prstGeom>
        </p:spPr>
      </p:pic>
      <p:sp>
        <p:nvSpPr>
          <p:cNvPr id="115" name="Google Shape;261;p33"/>
          <p:cNvSpPr/>
          <p:nvPr/>
        </p:nvSpPr>
        <p:spPr>
          <a:xfrm>
            <a:off x="20626802" y="19820810"/>
            <a:ext cx="8511573" cy="405519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73600" y="702873"/>
            <a:ext cx="385668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Deep Learning for Medical Image: A Recipe for Success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745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96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BACKGROUND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73600" y="2836547"/>
            <a:ext cx="386430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err="1" smtClean="0">
                <a:solidFill>
                  <a:schemeClr val="bg1"/>
                </a:solidFill>
              </a:rPr>
              <a:t>Oge</a:t>
            </a:r>
            <a:r>
              <a:rPr lang="en-US" sz="5000" dirty="0" smtClean="0">
                <a:solidFill>
                  <a:schemeClr val="bg1"/>
                </a:solidFill>
              </a:rPr>
              <a:t> Marques, </a:t>
            </a:r>
            <a:r>
              <a:rPr lang="en-US" sz="5000" dirty="0" err="1" smtClean="0">
                <a:solidFill>
                  <a:schemeClr val="bg1"/>
                </a:solidFill>
              </a:rPr>
              <a:t>Ph.D</a:t>
            </a:r>
            <a:r>
              <a:rPr lang="en-US" sz="5000" dirty="0">
                <a:solidFill>
                  <a:schemeClr val="bg1"/>
                </a:solidFill>
              </a:rPr>
              <a:t> and Adam Corbin</a:t>
            </a: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Florida Atlantic University, Boca Raton, FL.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38110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761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TOOLS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624756" y="20299642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954297" y="20308098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BEYOND THE CODE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7458" y="6828401"/>
            <a:ext cx="1336152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Problem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Medical imaging is a fast-paced discipline, and it can be difficult for a newcomer to navigate without assistance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Hypothesis: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A detailed checklist of factors to be considered while developing AI systems for medical applications could help someone maximize their success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Contribution: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When working in the field of medical imaging analysis, a collection of steps that organize what's essential.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37457" y="13626794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66997" y="13635250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METHODS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338775" y="15679891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6685279" y="15688347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DOCUMENT CODE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624756" y="2818886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0954297" y="2819731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CONCLUSION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624756" y="29656945"/>
            <a:ext cx="13285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Partner with specialists now that you have the appropriate tools to create a lasting contribution in the field of medical image analysis.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9624757" y="5380168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971261" y="5388624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COMPETITIONS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89858" y="15089124"/>
            <a:ext cx="133615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Identify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opportunities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Search the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literature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Select the best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tools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for the job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Build strong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partnerships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Document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code, data, and model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Enter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challenges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and competitions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Publish 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your work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Go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beyond the code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95869"/>
              </p:ext>
            </p:extLst>
          </p:nvPr>
        </p:nvGraphicFramePr>
        <p:xfrm>
          <a:off x="1150747" y="26630616"/>
          <a:ext cx="13361524" cy="537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381">
                  <a:extLst>
                    <a:ext uri="{9D8B030D-6E8A-4147-A177-3AD203B41FA5}">
                      <a16:colId xmlns:a16="http://schemas.microsoft.com/office/drawing/2014/main" val="1422351787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2486449723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612123208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3196683763"/>
                    </a:ext>
                  </a:extLst>
                </a:gridCol>
              </a:tblGrid>
              <a:tr h="218649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Year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Number of publications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Number of references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Citations (until August</a:t>
                      </a:r>
                      <a:r>
                        <a:rPr lang="en-US" sz="4000" baseline="0" dirty="0" smtClean="0"/>
                        <a:t> 2020)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81249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2017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7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1060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6089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409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2018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15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1684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947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29954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2019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21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2279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408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917691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Sum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43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5023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7444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96962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64997504-D3F9-6846-A11E-563C7E0B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597" y="6624626"/>
            <a:ext cx="9549711" cy="397621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5260785" y="12494504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6607289" y="12502960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PARTNERSHIPS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84594" y="13683288"/>
            <a:ext cx="140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Medical Professional – Domain expert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Engineer, Computer Science, AI Software Developer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5085226" y="16752049"/>
            <a:ext cx="140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Model Cards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Datasheets for datasets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93A04D6-CF65-8D46-BE5F-CAAAAEBF5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4756" y="6624625"/>
            <a:ext cx="13361524" cy="313482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3663178-AD79-0E4C-92F0-FD6C41CBA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4757" y="9990323"/>
            <a:ext cx="5723140" cy="2446997"/>
          </a:xfrm>
          <a:prstGeom prst="rect">
            <a:avLst/>
          </a:prstGeom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E173B634-1402-4D45-B27F-7D6C54B4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024" y="10039515"/>
            <a:ext cx="6764000" cy="23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29624756" y="1261395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971260" y="1262241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PUBLISH WORK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DC27FF9-65C1-B742-B4F5-1CB5B4E5C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4756" y="14054743"/>
            <a:ext cx="13369267" cy="5381129"/>
          </a:xfrm>
          <a:prstGeom prst="rect">
            <a:avLst/>
          </a:prstGeom>
        </p:spPr>
      </p:pic>
      <p:pic>
        <p:nvPicPr>
          <p:cNvPr id="87" name="Google Shape;43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28521" y="24943085"/>
            <a:ext cx="5783250" cy="70884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43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73674" y="24986422"/>
            <a:ext cx="5790647" cy="70974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" name="Rectangle 88"/>
          <p:cNvSpPr/>
          <p:nvPr/>
        </p:nvSpPr>
        <p:spPr>
          <a:xfrm>
            <a:off x="1224543" y="21518931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554083" y="21527387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OPPORTUNITIES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33615" y="25296270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563155" y="25304726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LITERATURE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95" name="Google Shape;261;p33"/>
          <p:cNvSpPr/>
          <p:nvPr/>
        </p:nvSpPr>
        <p:spPr>
          <a:xfrm>
            <a:off x="20945711" y="20582633"/>
            <a:ext cx="2288567" cy="115438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the problem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262;p33"/>
          <p:cNvSpPr/>
          <p:nvPr/>
        </p:nvSpPr>
        <p:spPr>
          <a:xfrm>
            <a:off x="23635331" y="20579977"/>
            <a:ext cx="2288567" cy="1154389"/>
          </a:xfrm>
          <a:prstGeom prst="rect">
            <a:avLst/>
          </a:prstGeom>
          <a:solidFill>
            <a:srgbClr val="4A86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Procure a dataset</a:t>
            </a:r>
            <a:endParaRPr sz="1867" b="1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263;p33"/>
          <p:cNvSpPr/>
          <p:nvPr/>
        </p:nvSpPr>
        <p:spPr>
          <a:xfrm>
            <a:off x="26454063" y="20581721"/>
            <a:ext cx="2288567" cy="1154389"/>
          </a:xfrm>
          <a:prstGeom prst="rect">
            <a:avLst/>
          </a:prstGeom>
          <a:solidFill>
            <a:srgbClr val="4A86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 the model</a:t>
            </a:r>
            <a:endParaRPr sz="1867" b="1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264;p33"/>
          <p:cNvSpPr/>
          <p:nvPr/>
        </p:nvSpPr>
        <p:spPr>
          <a:xfrm>
            <a:off x="20962538" y="22128987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the product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265;p33"/>
          <p:cNvSpPr/>
          <p:nvPr/>
        </p:nvSpPr>
        <p:spPr>
          <a:xfrm>
            <a:off x="23635331" y="22132761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70;p33"/>
          <p:cNvSpPr/>
          <p:nvPr/>
        </p:nvSpPr>
        <p:spPr>
          <a:xfrm>
            <a:off x="26454063" y="22133493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</a:t>
            </a:r>
            <a:endParaRPr sz="1867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Elbow Connector 113"/>
          <p:cNvCxnSpPr>
            <a:stCxn id="95" idx="3"/>
            <a:endCxn id="96" idx="1"/>
          </p:cNvCxnSpPr>
          <p:nvPr/>
        </p:nvCxnSpPr>
        <p:spPr>
          <a:xfrm flipV="1">
            <a:off x="23234278" y="21157172"/>
            <a:ext cx="401053" cy="26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96" idx="3"/>
            <a:endCxn id="97" idx="1"/>
          </p:cNvCxnSpPr>
          <p:nvPr/>
        </p:nvCxnSpPr>
        <p:spPr>
          <a:xfrm>
            <a:off x="25923898" y="21157172"/>
            <a:ext cx="530165" cy="17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99" idx="3"/>
            <a:endCxn id="104" idx="1"/>
          </p:cNvCxnSpPr>
          <p:nvPr/>
        </p:nvCxnSpPr>
        <p:spPr>
          <a:xfrm>
            <a:off x="25901161" y="22704221"/>
            <a:ext cx="552902" cy="7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>
            <a:stCxn id="98" idx="3"/>
            <a:endCxn id="99" idx="1"/>
          </p:cNvCxnSpPr>
          <p:nvPr/>
        </p:nvCxnSpPr>
        <p:spPr>
          <a:xfrm>
            <a:off x="23228368" y="22700447"/>
            <a:ext cx="406963" cy="37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97" idx="3"/>
            <a:endCxn id="98" idx="0"/>
          </p:cNvCxnSpPr>
          <p:nvPr/>
        </p:nvCxnSpPr>
        <p:spPr>
          <a:xfrm flipH="1">
            <a:off x="22095453" y="21158916"/>
            <a:ext cx="6647177" cy="970071"/>
          </a:xfrm>
          <a:prstGeom prst="bentConnector4">
            <a:avLst>
              <a:gd name="adj1" fmla="val -3439"/>
              <a:gd name="adj2" fmla="val 797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2626473" y="19775463"/>
            <a:ext cx="428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Machine Learning</a:t>
            </a:r>
            <a:endParaRPr lang="en-US" sz="4400" dirty="0"/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8" y="22735882"/>
            <a:ext cx="13850515" cy="23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2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9171</TotalTime>
  <Words>226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FAU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Pennell</dc:creator>
  <cp:lastModifiedBy>Windows User</cp:lastModifiedBy>
  <cp:revision>50</cp:revision>
  <cp:lastPrinted>2016-02-24T16:11:01Z</cp:lastPrinted>
  <dcterms:created xsi:type="dcterms:W3CDTF">2016-02-23T16:07:19Z</dcterms:created>
  <dcterms:modified xsi:type="dcterms:W3CDTF">2022-03-29T19:25:42Z</dcterms:modified>
</cp:coreProperties>
</file>